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DM Sans" pitchFamily="2" charset="0"/>
      <p:regular r:id="rId10"/>
    </p:embeddedFont>
    <p:embeddedFont>
      <p:font typeface="DM Sans Italics" panose="020B0604020202020204" charset="0"/>
      <p:regular r:id="rId11"/>
    </p:embeddedFont>
    <p:embeddedFont>
      <p:font typeface="Garet" panose="020B0604020202020204" charset="0"/>
      <p:regular r:id="rId12"/>
    </p:embeddedFont>
    <p:embeddedFont>
      <p:font typeface="Raleway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rectsconseils.com" TargetMode="External"/><Relationship Id="rId5" Type="http://schemas.openxmlformats.org/officeDocument/2006/relationships/hyperlink" Target="mailto:juricom@dcmaroc.co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125201" y="419100"/>
            <a:ext cx="6781800" cy="9292509"/>
            <a:chOff x="0" y="0"/>
            <a:chExt cx="8603361" cy="10286746"/>
          </a:xfrm>
        </p:grpSpPr>
        <p:sp>
          <p:nvSpPr>
            <p:cNvPr id="3" name="Freeform 3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54716" r="-5471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6561492" y="288038"/>
            <a:ext cx="6149088" cy="2477372"/>
          </a:xfrm>
          <a:custGeom>
            <a:avLst/>
            <a:gdLst/>
            <a:ahLst/>
            <a:cxnLst/>
            <a:rect l="l" t="t" r="r" b="b"/>
            <a:pathLst>
              <a:path w="6149088" h="2477372">
                <a:moveTo>
                  <a:pt x="0" y="0"/>
                </a:moveTo>
                <a:lnTo>
                  <a:pt x="6149089" y="0"/>
                </a:lnTo>
                <a:lnTo>
                  <a:pt x="6149089" y="2477372"/>
                </a:lnTo>
                <a:lnTo>
                  <a:pt x="0" y="247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138" t="-11626" r="-16134" b="-645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77746" y="3709352"/>
            <a:ext cx="11065584" cy="288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b="1" dirty="0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EBICS : La </a:t>
            </a:r>
            <a:r>
              <a:rPr lang="en-US" sz="5499" b="1" dirty="0" err="1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Révolution</a:t>
            </a:r>
            <a:r>
              <a:rPr lang="en-US" sz="5499" b="1" dirty="0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 du Rapprochement </a:t>
            </a:r>
            <a:r>
              <a:rPr lang="en-US" sz="5499" b="1" dirty="0" err="1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Bancaire</a:t>
            </a:r>
            <a:r>
              <a:rPr lang="en-US" sz="5499" b="1" dirty="0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5499" b="1" dirty="0" err="1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Automatisé</a:t>
            </a:r>
            <a:r>
              <a:rPr lang="en-US" sz="5499" b="1" dirty="0">
                <a:solidFill>
                  <a:srgbClr val="145DA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3823652"/>
            <a:ext cx="463563" cy="2774950"/>
            <a:chOff x="0" y="0"/>
            <a:chExt cx="122091" cy="7308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091" cy="730851"/>
            </a:xfrm>
            <a:custGeom>
              <a:avLst/>
              <a:gdLst/>
              <a:ahLst/>
              <a:cxnLst/>
              <a:rect l="l" t="t" r="r" b="b"/>
              <a:pathLst>
                <a:path w="122091" h="730851">
                  <a:moveTo>
                    <a:pt x="0" y="0"/>
                  </a:moveTo>
                  <a:lnTo>
                    <a:pt x="122091" y="0"/>
                  </a:lnTo>
                  <a:lnTo>
                    <a:pt x="122091" y="730851"/>
                  </a:lnTo>
                  <a:lnTo>
                    <a:pt x="0" y="730851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2091" cy="76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02869" y="9248775"/>
            <a:ext cx="2482262" cy="46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7"/>
              </a:lnSpc>
              <a:spcBef>
                <a:spcPct val="0"/>
              </a:spcBef>
            </a:pPr>
            <a:r>
              <a:rPr lang="en-US" sz="3030" i="1">
                <a:solidFill>
                  <a:srgbClr val="56AE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Février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788436" y="-316726"/>
            <a:ext cx="7886994" cy="10920453"/>
          </a:xfrm>
          <a:custGeom>
            <a:avLst/>
            <a:gdLst/>
            <a:ahLst/>
            <a:cxnLst/>
            <a:rect l="l" t="t" r="r" b="b"/>
            <a:pathLst>
              <a:path w="7886994" h="10920453">
                <a:moveTo>
                  <a:pt x="7886994" y="0"/>
                </a:moveTo>
                <a:lnTo>
                  <a:pt x="0" y="0"/>
                </a:lnTo>
                <a:lnTo>
                  <a:pt x="0" y="10920452"/>
                </a:lnTo>
                <a:lnTo>
                  <a:pt x="7886994" y="10920452"/>
                </a:lnTo>
                <a:lnTo>
                  <a:pt x="788699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0829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80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3136" y="3440223"/>
            <a:ext cx="8115300" cy="421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6685"/>
              </a:lnSpc>
              <a:buAutoNum type="arabicPeriod"/>
            </a:pPr>
            <a:r>
              <a:rPr lang="en-US" sz="3500" spc="35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Introduction</a:t>
            </a:r>
          </a:p>
          <a:p>
            <a:pPr marL="755651" lvl="1" indent="-377825" algn="l">
              <a:lnSpc>
                <a:spcPts val="6685"/>
              </a:lnSpc>
              <a:buAutoNum type="arabicPeriod"/>
            </a:pPr>
            <a:r>
              <a:rPr lang="en-US" sz="3500" spc="35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Rapprochement </a:t>
            </a:r>
            <a:r>
              <a:rPr lang="en-US" sz="3500" spc="35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3500" spc="35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500" spc="35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automatisé</a:t>
            </a:r>
            <a:endParaRPr lang="en-US" sz="3500" spc="35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55651" lvl="1" indent="-377825" algn="l">
              <a:lnSpc>
                <a:spcPts val="6685"/>
              </a:lnSpc>
              <a:buAutoNum type="arabicPeriod"/>
            </a:pPr>
            <a:r>
              <a:rPr lang="en-US" sz="3500" spc="35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EBICS et son </a:t>
            </a:r>
            <a:r>
              <a:rPr lang="en-US" sz="3500" spc="35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rôle</a:t>
            </a:r>
            <a:r>
              <a:rPr lang="en-US" sz="3500" spc="35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dans </a:t>
            </a:r>
            <a:r>
              <a:rPr lang="en-US" sz="3500" spc="35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l'automatisation</a:t>
            </a:r>
            <a:endParaRPr lang="en-US" sz="3500" spc="35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70134" y="4074553"/>
            <a:ext cx="7600950" cy="245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5"/>
              </a:lnSpc>
            </a:pPr>
            <a:r>
              <a:rPr lang="en-US" sz="3500" spc="350">
                <a:solidFill>
                  <a:srgbClr val="194A8D"/>
                </a:solidFill>
                <a:latin typeface="Garet"/>
                <a:ea typeface="Garet"/>
                <a:cs typeface="Garet"/>
                <a:sym typeface="Garet"/>
              </a:rPr>
              <a:t>4. Intégration EBICS dans un progiciel comptable</a:t>
            </a:r>
          </a:p>
          <a:p>
            <a:pPr algn="l">
              <a:lnSpc>
                <a:spcPts val="6685"/>
              </a:lnSpc>
            </a:pPr>
            <a:r>
              <a:rPr lang="en-US" sz="3500" spc="350">
                <a:solidFill>
                  <a:srgbClr val="194A8D"/>
                </a:solidFill>
                <a:latin typeface="Garet"/>
                <a:ea typeface="Garet"/>
                <a:cs typeface="Garet"/>
                <a:sym typeface="Garet"/>
              </a:rPr>
              <a:t>5. 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03313" y="659280"/>
            <a:ext cx="7086415" cy="106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2"/>
              </a:lnSpc>
            </a:pPr>
            <a:r>
              <a:rPr lang="en-US" sz="7700" b="1" spc="770" dirty="0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SOMMAIRE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799" y="952500"/>
            <a:ext cx="1052828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Introduction : </a:t>
            </a:r>
            <a:r>
              <a:rPr lang="en-US" sz="3999" b="1">
                <a:solidFill>
                  <a:srgbClr val="4BD1FB"/>
                </a:solidFill>
                <a:latin typeface="Raleway Bold"/>
                <a:ea typeface="Raleway Bold"/>
                <a:cs typeface="Raleway Bold"/>
                <a:sym typeface="Raleway Bold"/>
              </a:rPr>
              <a:t>Optimiser le rapprochement bancaire grâce à l'automatisation 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33566" y="9226974"/>
            <a:ext cx="820868" cy="8208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r>
                <a:rPr lang="en-US" sz="1887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9727" y="2694503"/>
            <a:ext cx="16221590" cy="640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</a:t>
            </a:r>
            <a:r>
              <a:rPr lang="en-US" sz="2800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rapprochement </a:t>
            </a:r>
            <a:r>
              <a:rPr lang="en-US" sz="2800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tâche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essentielle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mais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souvent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fastidieuse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pour les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Il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consiste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à comparer les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relevés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fournis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par la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banque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avec les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écritures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enregistrées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comptabilité.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Cette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procédure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peut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être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chronophage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source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d’erreurs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notamment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lorsque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volume des transactions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important.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Pour pallier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contraintes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800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l’automatisation</a:t>
            </a:r>
            <a:r>
              <a:rPr lang="en-US" sz="2800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du rapprochement </a:t>
            </a:r>
            <a:r>
              <a:rPr lang="en-US" sz="2800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800" dirty="0">
                <a:solidFill>
                  <a:srgbClr val="4BD1FB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apparaît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comme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solution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incontournable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Grâce aux </a:t>
            </a:r>
            <a:r>
              <a:rPr lang="en-US" sz="2800" dirty="0" err="1">
                <a:solidFill>
                  <a:srgbClr val="0071C9"/>
                </a:solidFill>
                <a:latin typeface="Garet"/>
                <a:sym typeface="Garet"/>
              </a:rPr>
              <a:t>avancées</a:t>
            </a:r>
            <a:r>
              <a:rPr lang="en-US" sz="2800" dirty="0">
                <a:solidFill>
                  <a:srgbClr val="0071C9"/>
                </a:solidFill>
                <a:latin typeface="Garet"/>
                <a:sym typeface="Garet"/>
              </a:rPr>
              <a:t> </a:t>
            </a:r>
            <a:r>
              <a:rPr lang="en-US" sz="2800" dirty="0" err="1">
                <a:solidFill>
                  <a:srgbClr val="0071C9"/>
                </a:solidFill>
                <a:latin typeface="Garet"/>
                <a:sym typeface="Garet"/>
              </a:rPr>
              <a:t>technologiques</a:t>
            </a:r>
            <a:r>
              <a:rPr lang="en-US" sz="2800" dirty="0">
                <a:solidFill>
                  <a:srgbClr val="0071C9"/>
                </a:solidFill>
                <a:latin typeface="Garet"/>
                <a:sym typeface="Gare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et aux </a:t>
            </a:r>
            <a:r>
              <a:rPr lang="en-US" sz="2800" dirty="0" err="1">
                <a:solidFill>
                  <a:srgbClr val="0071C9"/>
                </a:solidFill>
                <a:latin typeface="Garet"/>
                <a:sym typeface="Garet"/>
              </a:rPr>
              <a:t>protocoles</a:t>
            </a:r>
            <a:r>
              <a:rPr lang="en-US" sz="2800" dirty="0">
                <a:solidFill>
                  <a:srgbClr val="0071C9"/>
                </a:solidFill>
                <a:latin typeface="Garet"/>
                <a:sym typeface="Garet"/>
              </a:rPr>
              <a:t> de communication </a:t>
            </a:r>
            <a:r>
              <a:rPr lang="en-US" sz="2800" dirty="0" err="1">
                <a:solidFill>
                  <a:srgbClr val="0071C9"/>
                </a:solidFill>
                <a:latin typeface="Garet"/>
                <a:sym typeface="Garet"/>
              </a:rPr>
              <a:t>bancaire</a:t>
            </a:r>
            <a:r>
              <a:rPr lang="en-US" sz="2800" dirty="0">
                <a:solidFill>
                  <a:srgbClr val="0071C9"/>
                </a:solidFill>
                <a:latin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tels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qu’</a:t>
            </a:r>
            <a:r>
              <a:rPr lang="en-US" sz="2800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EBICS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il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désormais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possible de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fluidifier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sécuriser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l’échange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données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tout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optimisant</a:t>
            </a:r>
            <a:r>
              <a:rPr lang="en-US" sz="2800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processus de rapprochement.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1028700"/>
            <a:ext cx="283344" cy="1347380"/>
            <a:chOff x="0" y="0"/>
            <a:chExt cx="74625" cy="354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25" cy="354865"/>
            </a:xfrm>
            <a:custGeom>
              <a:avLst/>
              <a:gdLst/>
              <a:ahLst/>
              <a:cxnLst/>
              <a:rect l="l" t="t" r="r" b="b"/>
              <a:pathLst>
                <a:path w="74625" h="354865">
                  <a:moveTo>
                    <a:pt x="0" y="0"/>
                  </a:moveTo>
                  <a:lnTo>
                    <a:pt x="74625" y="0"/>
                  </a:lnTo>
                  <a:lnTo>
                    <a:pt x="74625" y="354865"/>
                  </a:lnTo>
                  <a:lnTo>
                    <a:pt x="0" y="35486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4625" cy="392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404" y="952500"/>
            <a:ext cx="14381534" cy="66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Rapprochement </a:t>
            </a:r>
            <a:r>
              <a:rPr lang="en-US" sz="3999" b="1" dirty="0" err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bancaire</a:t>
            </a:r>
            <a:r>
              <a:rPr lang="en-US" sz="3999" b="1" dirty="0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999" b="1" dirty="0" err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automatisé</a:t>
            </a:r>
            <a:r>
              <a:rPr lang="en-US" sz="3999" b="1" dirty="0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 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33566" y="9226974"/>
            <a:ext cx="820868" cy="8208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r>
                <a:rPr lang="en-US" sz="1887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7518" y="2376080"/>
            <a:ext cx="16528481" cy="6654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 rapprochement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tâche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qui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vérifier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correspondance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entre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relevés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écritures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Il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souvent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long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sujet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aux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erreurs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surtout pour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ayant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un volume important de transactions.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L’automatisation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processus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d’améliorer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précision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réduire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temps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traitement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marL="342900" indent="-342900" algn="l">
              <a:lnSpc>
                <a:spcPts val="3449"/>
              </a:lnSpc>
              <a:buFont typeface="Wingdings" panose="05000000000000000000" pitchFamily="2" charset="2"/>
              <a:buChar char="q"/>
            </a:pP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Avantages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l’automatisation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: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71C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39749" lvl="1" indent="-269875" algn="just">
              <a:lnSpc>
                <a:spcPts val="3449"/>
              </a:lnSpc>
              <a:buFont typeface="Arial"/>
              <a:buChar char="•"/>
            </a:pP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Le </a:t>
            </a: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rapatriement</a:t>
            </a: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un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échange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sécurisé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des données entre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banques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just">
              <a:lnSpc>
                <a:spcPts val="3449"/>
              </a:lnSpc>
              <a:buFont typeface="Arial"/>
              <a:buChar char="•"/>
            </a:pP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Automatiser</a:t>
            </a: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le rapprochement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réduit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les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erreurs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accélère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traitement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just">
              <a:lnSpc>
                <a:spcPts val="3449"/>
              </a:lnSpc>
              <a:buFont typeface="Arial"/>
              <a:buChar char="•"/>
            </a:pP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Les </a:t>
            </a: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logiciels</a:t>
            </a: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spécialisés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analysent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associent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automatiquement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les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écritures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aux transactions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just">
              <a:lnSpc>
                <a:spcPts val="3449"/>
              </a:lnSpc>
              <a:buFont typeface="Arial"/>
              <a:buChar char="•"/>
            </a:pPr>
            <a:r>
              <a:rPr lang="en-US" sz="2499" b="1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Jusqu’à</a:t>
            </a:r>
            <a:r>
              <a:rPr lang="en-US" sz="2499" b="1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90% des rapprochements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peuvent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être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automatisés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réduisant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travail </a:t>
            </a:r>
            <a:r>
              <a:rPr lang="en-US" sz="2499" b="1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manuel</a:t>
            </a:r>
            <a:r>
              <a:rPr lang="en-US" sz="2499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028700"/>
            <a:ext cx="283344" cy="1347380"/>
            <a:chOff x="0" y="0"/>
            <a:chExt cx="74625" cy="354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25" cy="354865"/>
            </a:xfrm>
            <a:custGeom>
              <a:avLst/>
              <a:gdLst/>
              <a:ahLst/>
              <a:cxnLst/>
              <a:rect l="l" t="t" r="r" b="b"/>
              <a:pathLst>
                <a:path w="74625" h="354865">
                  <a:moveTo>
                    <a:pt x="0" y="0"/>
                  </a:moveTo>
                  <a:lnTo>
                    <a:pt x="74625" y="0"/>
                  </a:lnTo>
                  <a:lnTo>
                    <a:pt x="74625" y="354865"/>
                  </a:lnTo>
                  <a:lnTo>
                    <a:pt x="0" y="35486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4625" cy="392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176" y="1324565"/>
            <a:ext cx="1134868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EBICS et son rôle clé 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33566" y="9226974"/>
            <a:ext cx="820868" cy="8208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r>
                <a:rPr lang="en-US" sz="1887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5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2552700"/>
            <a:ext cx="16485209" cy="578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EBICS (Electronic Banking Internet Communication Standard)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protocole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communication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qui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facilite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l’échange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automatique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fichiers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entre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banques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Son adoption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meilleure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gestion des flux financiers tout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garantissant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un haut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niveau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Pourquoi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EBICS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est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essentiel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?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71C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Protocole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sécurisé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standardisé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pour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l’échange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fichiers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transmission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automatique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relevés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des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ordres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paiement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Facilite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l’intégration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avec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systèmes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limitant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saisie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manuelle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Améliore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fiabilité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rapidité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du rapprochement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028700"/>
            <a:ext cx="283344" cy="1347380"/>
            <a:chOff x="0" y="0"/>
            <a:chExt cx="74625" cy="354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25" cy="354865"/>
            </a:xfrm>
            <a:custGeom>
              <a:avLst/>
              <a:gdLst/>
              <a:ahLst/>
              <a:cxnLst/>
              <a:rect l="l" t="t" r="r" b="b"/>
              <a:pathLst>
                <a:path w="74625" h="354865">
                  <a:moveTo>
                    <a:pt x="0" y="0"/>
                  </a:moveTo>
                  <a:lnTo>
                    <a:pt x="74625" y="0"/>
                  </a:lnTo>
                  <a:lnTo>
                    <a:pt x="74625" y="354865"/>
                  </a:lnTo>
                  <a:lnTo>
                    <a:pt x="0" y="35486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4625" cy="392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8474" y="991779"/>
            <a:ext cx="1134868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Intégration EBICS dans un progiciel comptable 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33566" y="9226974"/>
            <a:ext cx="820868" cy="8208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r>
                <a:rPr lang="en-US" sz="1887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6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4091" y="3329440"/>
            <a:ext cx="16485209" cy="4783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L’intégration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d’EBICS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dans un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progiciel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fluidifier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gestion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automatisant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l’importation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le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traitement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relevés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Cela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offre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visibilité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accrue sur les flux financiers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réduit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tâches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répétitives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liées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 rapprochement.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Fonctionnalités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principales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 :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71C9"/>
              </a:solidFill>
              <a:latin typeface="Garet"/>
              <a:ea typeface="Garet"/>
              <a:cs typeface="Garet"/>
              <a:sym typeface="Gare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Connexion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directe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entre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banque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un ERP (ex: Sage, SAP,…).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Import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automatique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relevés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Règles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rapprochement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préétablies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pour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associer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paiements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écritures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Avantages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: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suivi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temps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réel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conformité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meilleure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gestion de la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trésorerie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028700"/>
            <a:ext cx="283344" cy="1347380"/>
            <a:chOff x="0" y="0"/>
            <a:chExt cx="74625" cy="354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25" cy="354865"/>
            </a:xfrm>
            <a:custGeom>
              <a:avLst/>
              <a:gdLst/>
              <a:ahLst/>
              <a:cxnLst/>
              <a:rect l="l" t="t" r="r" b="b"/>
              <a:pathLst>
                <a:path w="74625" h="354865">
                  <a:moveTo>
                    <a:pt x="0" y="0"/>
                  </a:moveTo>
                  <a:lnTo>
                    <a:pt x="74625" y="0"/>
                  </a:lnTo>
                  <a:lnTo>
                    <a:pt x="74625" y="354865"/>
                  </a:lnTo>
                  <a:lnTo>
                    <a:pt x="0" y="35486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4625" cy="392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8474" y="1324565"/>
            <a:ext cx="1134868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0071C9"/>
                </a:solidFill>
                <a:latin typeface="Raleway Bold"/>
                <a:ea typeface="Raleway Bold"/>
                <a:cs typeface="Raleway Bold"/>
                <a:sym typeface="Raleway Bold"/>
              </a:rPr>
              <a:t>Conclusion: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733566" y="9226974"/>
            <a:ext cx="820868" cy="82086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1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r>
                <a:rPr lang="en-US" sz="1887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7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4091" y="2866802"/>
            <a:ext cx="16901242" cy="609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L’adoption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EBICS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constitue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avancée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majeure pour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cherchant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à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améliorer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leur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gestion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En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facilitant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la transmission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automatique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des données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financières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il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optimise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 rapprochement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limite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erreurs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humaines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qui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intègrent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EBICS dans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leur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processus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comptable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bénéficient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d’un gain de temps,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meilleure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visibilité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financière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d’une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sécurité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renforcée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EBICS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représente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donc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un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outil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incontournable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pour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souhaitant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moderniser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leur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gestion de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trésorerie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L’adoption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d’EBICS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optimise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le rapprochement </a:t>
            </a:r>
            <a:r>
              <a:rPr lang="en-US" sz="2499" dirty="0" err="1">
                <a:solidFill>
                  <a:srgbClr val="0071C9"/>
                </a:solidFill>
                <a:latin typeface="Garet"/>
                <a:ea typeface="Garet"/>
                <a:cs typeface="Garet"/>
                <a:sym typeface="Garet"/>
              </a:rPr>
              <a:t>bancaire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automatisant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l’échange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données et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réduisant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les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erreurs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Investir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dans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cette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technologie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permet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aux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entreprises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d’améliorer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leur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gestion financière, de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sécuriser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leurs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transactions et de se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concentrer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sur des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tâches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à plus forte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valeur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ajoutée</a:t>
            </a:r>
            <a:r>
              <a:rPr lang="en-US" sz="2499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  <a:p>
            <a:pPr algn="l">
              <a:lnSpc>
                <a:spcPts val="344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1028700"/>
            <a:ext cx="283344" cy="1347380"/>
            <a:chOff x="0" y="0"/>
            <a:chExt cx="74625" cy="354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625" cy="354865"/>
            </a:xfrm>
            <a:custGeom>
              <a:avLst/>
              <a:gdLst/>
              <a:ahLst/>
              <a:cxnLst/>
              <a:rect l="l" t="t" r="r" b="b"/>
              <a:pathLst>
                <a:path w="74625" h="354865">
                  <a:moveTo>
                    <a:pt x="0" y="0"/>
                  </a:moveTo>
                  <a:lnTo>
                    <a:pt x="74625" y="0"/>
                  </a:lnTo>
                  <a:lnTo>
                    <a:pt x="74625" y="354865"/>
                  </a:lnTo>
                  <a:lnTo>
                    <a:pt x="0" y="354865"/>
                  </a:ln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4625" cy="392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72" y="-467270"/>
            <a:ext cx="18291372" cy="12221656"/>
          </a:xfrm>
          <a:custGeom>
            <a:avLst/>
            <a:gdLst/>
            <a:ahLst/>
            <a:cxnLst/>
            <a:rect l="l" t="t" r="r" b="b"/>
            <a:pathLst>
              <a:path w="18291372" h="12221656">
                <a:moveTo>
                  <a:pt x="0" y="0"/>
                </a:moveTo>
                <a:lnTo>
                  <a:pt x="18291372" y="0"/>
                </a:lnTo>
                <a:lnTo>
                  <a:pt x="18291372" y="12221656"/>
                </a:lnTo>
                <a:lnTo>
                  <a:pt x="0" y="12221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9" b="-74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1025" y="9513122"/>
            <a:ext cx="183951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720543" y="1028700"/>
            <a:ext cx="3988817" cy="1483695"/>
          </a:xfrm>
          <a:custGeom>
            <a:avLst/>
            <a:gdLst/>
            <a:ahLst/>
            <a:cxnLst/>
            <a:rect l="l" t="t" r="r" b="b"/>
            <a:pathLst>
              <a:path w="3988817" h="1483695">
                <a:moveTo>
                  <a:pt x="0" y="0"/>
                </a:moveTo>
                <a:lnTo>
                  <a:pt x="3988816" y="0"/>
                </a:lnTo>
                <a:lnTo>
                  <a:pt x="3988816" y="1483695"/>
                </a:lnTo>
                <a:lnTo>
                  <a:pt x="0" y="1483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816" t="-23451" r="-152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64322" y="3001165"/>
            <a:ext cx="8955984" cy="3923980"/>
          </a:xfrm>
          <a:custGeom>
            <a:avLst/>
            <a:gdLst/>
            <a:ahLst/>
            <a:cxnLst/>
            <a:rect l="l" t="t" r="r" b="b"/>
            <a:pathLst>
              <a:path w="8955984" h="3923980">
                <a:moveTo>
                  <a:pt x="0" y="0"/>
                </a:moveTo>
                <a:lnTo>
                  <a:pt x="8955984" y="0"/>
                </a:lnTo>
                <a:lnTo>
                  <a:pt x="8955984" y="3923980"/>
                </a:lnTo>
                <a:lnTo>
                  <a:pt x="0" y="3923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160" t="-62599" r="-38907" b="-5573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049078" y="7104307"/>
            <a:ext cx="13711223" cy="1438690"/>
            <a:chOff x="0" y="0"/>
            <a:chExt cx="18281630" cy="1918254"/>
          </a:xfrm>
        </p:grpSpPr>
        <p:sp>
          <p:nvSpPr>
            <p:cNvPr id="7" name="TextBox 7"/>
            <p:cNvSpPr txBox="1"/>
            <p:nvPr/>
          </p:nvSpPr>
          <p:spPr>
            <a:xfrm>
              <a:off x="2281980" y="677146"/>
              <a:ext cx="13332135" cy="1013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1"/>
                </a:lnSpc>
              </a:pPr>
              <a:r>
                <a:rPr lang="en-US" sz="222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Téléphone : 05 22 40 75 68 – 05 22 40 76 70 – 06 61 18 41 20</a:t>
              </a:r>
            </a:p>
            <a:p>
              <a:pPr algn="l">
                <a:lnSpc>
                  <a:spcPts val="3121"/>
                </a:lnSpc>
              </a:pPr>
              <a:endParaRPr lang="en-US" sz="222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32096" y="1425443"/>
              <a:ext cx="13332135" cy="49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1"/>
                </a:lnSpc>
              </a:pPr>
              <a:r>
                <a:rPr lang="en-US" sz="222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E-mail : </a:t>
              </a:r>
              <a:r>
                <a:rPr lang="en-US" sz="2229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  <a:hlinkClick r:id="rId5" tooltip="mailto:juricom@dcmaroc.com"/>
                </a:rPr>
                <a:t>juricom@dcmaroc.com</a:t>
              </a:r>
              <a:r>
                <a:rPr lang="en-US" sz="222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– Site WEB : </a:t>
              </a:r>
              <a:r>
                <a:rPr lang="en-US" sz="2229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  <a:hlinkClick r:id="rId6" tooltip="http://www.directsconseils.com"/>
                </a:rPr>
                <a:t>www.directsconseils.com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8281630" cy="1013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1"/>
                </a:lnSpc>
              </a:pPr>
              <a:r>
                <a:rPr lang="en-US" sz="222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Siège social : Casablanca, 28 Route Oasis – Zurich Center – Plateau B43 – 4ème étage</a:t>
              </a:r>
            </a:p>
            <a:p>
              <a:pPr algn="l">
                <a:lnSpc>
                  <a:spcPts val="3121"/>
                </a:lnSpc>
              </a:pPr>
              <a:endParaRPr lang="en-US" sz="222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2229641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641</Words>
  <Application>Microsoft Office PowerPoint</Application>
  <PresentationFormat>Personnalisé</PresentationFormat>
  <Paragraphs>54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DM Sans Italics</vt:lpstr>
      <vt:lpstr>Garet</vt:lpstr>
      <vt:lpstr>Wingdings</vt:lpstr>
      <vt:lpstr>Raleway Bold</vt:lpstr>
      <vt:lpstr>Calibri</vt:lpstr>
      <vt:lpstr>Arial</vt:lpstr>
      <vt:lpstr>DM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Dark Professional Geometric Business Project Presentation</dc:title>
  <dc:creator>Mr Bennani</dc:creator>
  <cp:lastModifiedBy>Mr Bennani</cp:lastModifiedBy>
  <cp:revision>5</cp:revision>
  <dcterms:created xsi:type="dcterms:W3CDTF">2006-08-16T00:00:00Z</dcterms:created>
  <dcterms:modified xsi:type="dcterms:W3CDTF">2025-02-24T11:11:43Z</dcterms:modified>
  <dc:identifier>DAGfuLiCAI4</dc:identifier>
</cp:coreProperties>
</file>